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90" r:id="rId5"/>
    <p:sldId id="304" r:id="rId6"/>
    <p:sldId id="302" r:id="rId7"/>
    <p:sldId id="300" r:id="rId8"/>
    <p:sldId id="303" r:id="rId9"/>
    <p:sldId id="309" r:id="rId10"/>
    <p:sldId id="310" r:id="rId11"/>
    <p:sldId id="311" r:id="rId12"/>
    <p:sldId id="312" r:id="rId13"/>
    <p:sldId id="305" r:id="rId14"/>
    <p:sldId id="308" r:id="rId15"/>
    <p:sldId id="306" r:id="rId16"/>
    <p:sldId id="298" r:id="rId17"/>
    <p:sldId id="297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7B1C"/>
    <a:srgbClr val="878787"/>
    <a:srgbClr val="333333"/>
    <a:srgbClr val="005A74"/>
    <a:srgbClr val="934C94"/>
    <a:srgbClr val="8A5BE7"/>
    <a:srgbClr val="A82CE0"/>
    <a:srgbClr val="57257D"/>
    <a:srgbClr val="BDB789"/>
    <a:srgbClr val="939F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78" autoAdjust="0"/>
    <p:restoredTop sz="92383" autoAdjust="0"/>
  </p:normalViewPr>
  <p:slideViewPr>
    <p:cSldViewPr>
      <p:cViewPr varScale="1">
        <p:scale>
          <a:sx n="81" d="100"/>
          <a:sy n="81" d="100"/>
        </p:scale>
        <p:origin x="58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0ECDA-E2C2-4F41-8023-CF14EF4EF55D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D3958-33A3-4BF7-B28F-1CB19178728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509842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279BC-4182-462B-A944-114989A11DC7}" type="datetimeFigureOut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D4E8F-0691-455F-AAD8-AA2A347FE5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53255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rPr>
              <a:t>IUGS Commission for the Management and Application of Geoscience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819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281F0-3DFA-4354-9153-147C58ADB10C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22EE4-69F2-4F3D-B044-6A89A052299B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4311F-B4DA-4CE2-8F4B-A4267AD3AEC4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6EA03-70A5-40A0-8880-206B40FB5038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BF13-1389-4C72-B69A-0F3E31D089F7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EABB-5CAA-40A1-861E-62C1F80DA76B}" type="datetime1">
              <a:rPr lang="fr-FR" smtClean="0"/>
              <a:t>22/01/2019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44ECC-5450-4CF9-ADB1-7C4F1DF9A237}" type="datetime1">
              <a:rPr lang="fr-FR" smtClean="0"/>
              <a:t>22/01/2019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4EC39-7C79-49CB-828A-90E86CE3F72E}" type="datetime1">
              <a:rPr lang="fr-FR" smtClean="0"/>
              <a:t>22/01/2019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B2C9D-1D77-4B47-A94D-488ACD73F7DE}" type="datetime1">
              <a:rPr lang="fr-FR" smtClean="0"/>
              <a:t>22/01/2019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146E-EFB6-45C1-B76E-D0181DDF99AA}" type="datetime1">
              <a:rPr lang="fr-FR" smtClean="0"/>
              <a:t>22/01/2019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4132F-8255-4888-A1B4-4111CDC2FFF2}" type="datetime1">
              <a:rPr lang="fr-FR" smtClean="0"/>
              <a:t>22/01/2019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096F0-8158-4BC5-B66A-10818960EC38}" type="datetime1">
              <a:rPr lang="fr-FR" smtClean="0"/>
              <a:t>22/01/2019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A77C2-F82F-4A52-BCDA-253C0B06750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pan/>
      </p:transition>
    </mc:Choice>
    <mc:Fallback xmlns="">
      <p:transition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opengeospatial.org/standards/o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S.Grellet@brgm.fr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opengeospatial.org/standards/geosci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opengeospatial.org/standards/gwml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pengeospatial.github.io/HY_Features/HY_Features_primer/HY_Features_Primer.html#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rthresourceml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411" y="2060848"/>
            <a:ext cx="5653531" cy="2232248"/>
          </a:xfrm>
          <a:prstGeom prst="rect">
            <a:avLst/>
          </a:prstGeom>
          <a:solidFill>
            <a:srgbClr val="E87B1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179512" y="2404773"/>
            <a:ext cx="5400600" cy="1446983"/>
            <a:chOff x="179512" y="2404773"/>
            <a:chExt cx="5400600" cy="1446983"/>
          </a:xfrm>
        </p:grpSpPr>
        <p:sp>
          <p:nvSpPr>
            <p:cNvPr id="7" name="ZoneTexte 6"/>
            <p:cNvSpPr txBox="1"/>
            <p:nvPr/>
          </p:nvSpPr>
          <p:spPr>
            <a:xfrm>
              <a:off x="179512" y="2404773"/>
              <a:ext cx="540060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2000" b="1" cap="all" dirty="0">
                  <a:solidFill>
                    <a:schemeClr val="bg1"/>
                  </a:solidFill>
                </a:rPr>
                <a:t>OGC standards for </a:t>
              </a:r>
              <a:r>
                <a:rPr lang="fr-FR" sz="2000" b="1" cap="all" dirty="0" err="1" smtClean="0">
                  <a:solidFill>
                    <a:schemeClr val="bg1"/>
                  </a:solidFill>
                </a:rPr>
                <a:t>geoscience</a:t>
              </a:r>
              <a:endParaRPr lang="fr-FR" sz="2000" b="1" cap="all" dirty="0" smtClean="0">
                <a:solidFill>
                  <a:schemeClr val="bg1"/>
                </a:solidFill>
              </a:endParaRPr>
            </a:p>
            <a:p>
              <a:endParaRPr lang="fr-FR" sz="2000" b="1" cap="all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8" name="Connecteur droit 7"/>
            <p:cNvCxnSpPr/>
            <p:nvPr/>
          </p:nvCxnSpPr>
          <p:spPr>
            <a:xfrm>
              <a:off x="251520" y="3140968"/>
              <a:ext cx="43204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/>
            <p:cNvSpPr txBox="1"/>
            <p:nvPr/>
          </p:nvSpPr>
          <p:spPr>
            <a:xfrm>
              <a:off x="179512" y="3205425"/>
              <a:ext cx="54006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cap="all" dirty="0" smtClean="0">
                  <a:solidFill>
                    <a:schemeClr val="bg1"/>
                  </a:solidFill>
                </a:rPr>
                <a:t>Speed </a:t>
              </a:r>
              <a:r>
                <a:rPr lang="fr-FR" cap="all" dirty="0" err="1" smtClean="0">
                  <a:solidFill>
                    <a:schemeClr val="bg1"/>
                  </a:solidFill>
                </a:rPr>
                <a:t>dating</a:t>
              </a:r>
              <a:r>
                <a:rPr lang="fr-FR" cap="all" dirty="0" smtClean="0">
                  <a:solidFill>
                    <a:schemeClr val="bg1"/>
                  </a:solidFill>
                </a:rPr>
                <a:t> </a:t>
              </a:r>
              <a:r>
                <a:rPr lang="fr-FR" cap="all" dirty="0" err="1" smtClean="0">
                  <a:solidFill>
                    <a:schemeClr val="bg1"/>
                  </a:solidFill>
                </a:rPr>
                <a:t>with</a:t>
              </a:r>
              <a:r>
                <a:rPr lang="fr-FR" cap="all" dirty="0" smtClean="0">
                  <a:solidFill>
                    <a:schemeClr val="bg1"/>
                  </a:solidFill>
                </a:rPr>
                <a:t> the standards</a:t>
              </a:r>
              <a:endParaRPr lang="fr-FR" cap="all" dirty="0">
                <a:solidFill>
                  <a:schemeClr val="bg1"/>
                </a:solidFill>
              </a:endParaRPr>
            </a:p>
            <a:p>
              <a:r>
                <a:rPr lang="fr-FR" dirty="0" smtClean="0">
                  <a:solidFill>
                    <a:schemeClr val="bg1"/>
                  </a:solidFill>
                </a:rPr>
                <a:t>Sylvain Grellet</a:t>
              </a:r>
              <a:endParaRPr lang="fr-FR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Image 10" descr="MISSION_LOGO-CARN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826" y="6069145"/>
            <a:ext cx="1001830" cy="41345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75" y="0"/>
            <a:ext cx="4139952" cy="37296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94" y="5844189"/>
            <a:ext cx="1889070" cy="74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 Observations &amp; 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Measurements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Conceptual and logical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model for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observations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and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features 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involved in sampling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when making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observations for the exchange 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of information within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and between different scientific </a:t>
            </a:r>
            <a:endParaRPr lang="en-US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and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technical communities.</a:t>
            </a: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dirty="0" smtClean="0"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Age : V 2.0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Key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features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Description of the observation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acts and their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results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common set of sampling feature types classified primarily by topological dimension, as well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as samples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for ex-situ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observations. 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Relationships between sampling features (subsampling, derived samples)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Weight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Full and ‘Lite’ versions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Children</a:t>
            </a: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 / </a:t>
            </a: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Family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Many international reuse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by communities, profiles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"/>
          <a:stretch/>
        </p:blipFill>
        <p:spPr>
          <a:xfrm>
            <a:off x="6884374" y="0"/>
            <a:ext cx="2230738" cy="244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 Observations &amp; 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Measurements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b="1" dirty="0">
                <a:solidFill>
                  <a:srgbClr val="E87B1C"/>
                </a:solidFill>
                <a:latin typeface="Arial" pitchFamily="34" charset="0"/>
              </a:rPr>
              <a:t>Wishes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Just arrived in the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semantic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web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Contact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>
                <a:solidFill>
                  <a:srgbClr val="E87B1C"/>
                </a:solidFill>
                <a:latin typeface="Arial" pitchFamily="34" charset="0"/>
                <a:hlinkClick r:id="rId2"/>
              </a:rPr>
              <a:t>https://www.opengeospatial.org/standards/om</a:t>
            </a:r>
            <a:r>
              <a:rPr lang="fr-FR" sz="1400" dirty="0">
                <a:solidFill>
                  <a:srgbClr val="E87B1C"/>
                </a:solidFill>
                <a:latin typeface="Arial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Comments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Previous domain standards </a:t>
            </a:r>
            <a:r>
              <a:rPr lang="en-US" sz="1400" b="1" u="sng" dirty="0" smtClean="0">
                <a:latin typeface="Arial" pitchFamily="34" charset="0"/>
                <a:cs typeface="Arial" pitchFamily="34" charset="0"/>
              </a:rPr>
              <a:t>all refer to / build on Observations and Measurements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International ISO Standard (ISO 19156:2011)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Major uptake in </a:t>
            </a: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Domains (see next slide)</a:t>
            </a:r>
          </a:p>
          <a:p>
            <a:pPr marL="709200" lvl="1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Also standardization bodies (ex : W3C SSN/SOSA)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5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 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Observations &amp;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Measurements</a:t>
            </a:r>
            <a:endParaRPr lang="fr-FR" sz="20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dirty="0" smtClean="0"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Other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pictures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latin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9" y="1849699"/>
            <a:ext cx="2922944" cy="204094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55615"/>
            <a:ext cx="3168352" cy="2229117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3565683" y="1513180"/>
            <a:ext cx="558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WMO ‘</a:t>
            </a:r>
            <a:r>
              <a:rPr lang="fr-FR" dirty="0" err="1"/>
              <a:t>METeorological</a:t>
            </a:r>
            <a:r>
              <a:rPr lang="fr-FR" dirty="0"/>
              <a:t>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smtClean="0"/>
              <a:t>Exchange</a:t>
            </a:r>
            <a:r>
              <a:rPr lang="fr-FR" dirty="0"/>
              <a:t>’ model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990" y="4048361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EU INSPIRE guidelines for O&amp;M</a:t>
            </a:r>
            <a:endParaRPr lang="fr-FR" dirty="0"/>
          </a:p>
        </p:txBody>
      </p:sp>
      <p:pic>
        <p:nvPicPr>
          <p:cNvPr id="1026" name="Picture 2" descr="PointTimeSeri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t="22394" b="12794"/>
          <a:stretch>
            <a:fillRect/>
          </a:stretch>
        </p:blipFill>
        <p:spPr bwMode="auto">
          <a:xfrm>
            <a:off x="35496" y="4404884"/>
            <a:ext cx="1912274" cy="1040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ProfileObservati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2" b="4564"/>
          <a:stretch>
            <a:fillRect/>
          </a:stretch>
        </p:blipFill>
        <p:spPr bwMode="auto">
          <a:xfrm>
            <a:off x="3846513" y="5674341"/>
            <a:ext cx="1997171" cy="1115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rajectoryObserva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b="7324"/>
          <a:stretch>
            <a:fillRect/>
          </a:stretch>
        </p:blipFill>
        <p:spPr bwMode="auto">
          <a:xfrm>
            <a:off x="1947770" y="4623873"/>
            <a:ext cx="2118355" cy="120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955" y="4577993"/>
            <a:ext cx="3138604" cy="2280007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5967331" y="4316036"/>
            <a:ext cx="258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EU Air </a:t>
            </a:r>
            <a:r>
              <a:rPr lang="fr-FR" dirty="0" err="1" smtClean="0"/>
              <a:t>Quality</a:t>
            </a:r>
            <a:r>
              <a:rPr lang="fr-FR" dirty="0" smtClean="0"/>
              <a:t> Directive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43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408721" y="692696"/>
            <a:ext cx="828092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Those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Geoscience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Domain standards are 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linked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53624" y="1719654"/>
            <a:ext cx="8006807" cy="1289501"/>
          </a:xfrm>
          <a:prstGeom prst="roundRect">
            <a:avLst/>
          </a:prstGeom>
          <a:solidFill>
            <a:srgbClr val="E87B1C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/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3348366" y="3431245"/>
            <a:ext cx="2258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  <p:cxnSp>
        <p:nvCxnSpPr>
          <p:cNvPr id="20" name="Connecteur droit avec flèche 19"/>
          <p:cNvCxnSpPr/>
          <p:nvPr/>
        </p:nvCxnSpPr>
        <p:spPr bwMode="auto">
          <a:xfrm flipH="1" flipV="1">
            <a:off x="2165883" y="3401801"/>
            <a:ext cx="1818965" cy="5596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necteur droit avec flèche 20"/>
          <p:cNvCxnSpPr/>
          <p:nvPr/>
        </p:nvCxnSpPr>
        <p:spPr bwMode="auto">
          <a:xfrm flipH="1" flipV="1">
            <a:off x="3122538" y="3149773"/>
            <a:ext cx="862310" cy="7560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onnecteur droit avec flèche 21"/>
          <p:cNvCxnSpPr/>
          <p:nvPr/>
        </p:nvCxnSpPr>
        <p:spPr bwMode="auto">
          <a:xfrm flipV="1">
            <a:off x="4063487" y="3050145"/>
            <a:ext cx="128090" cy="7924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necteur droit avec flèche 22"/>
          <p:cNvCxnSpPr/>
          <p:nvPr/>
        </p:nvCxnSpPr>
        <p:spPr bwMode="auto">
          <a:xfrm flipV="1">
            <a:off x="4289315" y="3050145"/>
            <a:ext cx="2125039" cy="89059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ZoneTexte 23"/>
          <p:cNvSpPr txBox="1"/>
          <p:nvPr/>
        </p:nvSpPr>
        <p:spPr>
          <a:xfrm>
            <a:off x="3001770" y="3617825"/>
            <a:ext cx="2258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4063487" y="3467621"/>
            <a:ext cx="2258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4594907" y="3465708"/>
            <a:ext cx="225828" cy="288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3" name="ZoneTexte 42"/>
          <p:cNvSpPr txBox="1"/>
          <p:nvPr/>
        </p:nvSpPr>
        <p:spPr>
          <a:xfrm>
            <a:off x="473540" y="6257835"/>
            <a:ext cx="70971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Note: </a:t>
            </a:r>
            <a:r>
              <a:rPr lang="fr-FR" sz="1600" i="1" dirty="0" err="1" smtClean="0"/>
              <a:t>Other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could</a:t>
            </a:r>
            <a:r>
              <a:rPr lang="fr-FR" sz="1600" i="1" dirty="0" smtClean="0"/>
              <a:t> have been </a:t>
            </a:r>
            <a:r>
              <a:rPr lang="fr-FR" sz="1600" i="1" dirty="0" err="1" smtClean="0"/>
              <a:t>mentioned</a:t>
            </a:r>
            <a:r>
              <a:rPr lang="fr-FR" sz="1600" i="1" dirty="0" smtClean="0"/>
              <a:t>, </a:t>
            </a:r>
            <a:r>
              <a:rPr lang="fr-FR" sz="1600" i="1" dirty="0" err="1" smtClean="0"/>
              <a:t>like</a:t>
            </a:r>
            <a:r>
              <a:rPr lang="fr-FR" sz="1600" i="1" dirty="0" smtClean="0"/>
              <a:t> OGC WaterML2 Part 1&amp; </a:t>
            </a:r>
            <a:r>
              <a:rPr lang="fr-FR" sz="1600" i="1" dirty="0" err="1" smtClean="0"/>
              <a:t>TimeseriesML</a:t>
            </a:r>
            <a:r>
              <a:rPr lang="fr-FR" sz="1600" i="1" dirty="0" smtClean="0"/>
              <a:t>, </a:t>
            </a:r>
            <a:r>
              <a:rPr lang="fr-FR" sz="1600" i="1" dirty="0" err="1" smtClean="0"/>
              <a:t>Soil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Interoperability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Experiment</a:t>
            </a:r>
            <a:r>
              <a:rPr lang="fr-FR" sz="1600" i="1" dirty="0" smtClean="0"/>
              <a:t> (IE), </a:t>
            </a:r>
            <a:r>
              <a:rPr lang="fr-FR" sz="1600" i="1" dirty="0" err="1" smtClean="0"/>
              <a:t>Borehole</a:t>
            </a:r>
            <a:r>
              <a:rPr lang="fr-FR" sz="1600" i="1" dirty="0" smtClean="0"/>
              <a:t> IE</a:t>
            </a:r>
            <a:endParaRPr lang="fr-FR" sz="1600" i="1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461722" y="2087483"/>
            <a:ext cx="1947258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EarthResourceML</a:t>
            </a:r>
            <a:endParaRPr lang="fr-FR" sz="16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3102559" y="2087483"/>
            <a:ext cx="1291010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GeoSciML</a:t>
            </a:r>
            <a:endParaRPr lang="fr-FR" sz="1600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5067592" y="2087483"/>
            <a:ext cx="1808664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GroundWaterML</a:t>
            </a:r>
            <a:endParaRPr lang="fr-FR" sz="16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7570702" y="2081792"/>
            <a:ext cx="1573298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HY_Features</a:t>
            </a:r>
            <a:endParaRPr lang="fr-FR" sz="1600" dirty="0"/>
          </a:p>
        </p:txBody>
      </p:sp>
      <p:cxnSp>
        <p:nvCxnSpPr>
          <p:cNvPr id="30" name="Connecteur en angle 7"/>
          <p:cNvCxnSpPr>
            <a:stCxn id="2" idx="3"/>
            <a:endCxn id="27" idx="1"/>
          </p:cNvCxnSpPr>
          <p:nvPr/>
        </p:nvCxnSpPr>
        <p:spPr bwMode="auto">
          <a:xfrm>
            <a:off x="2408980" y="2384014"/>
            <a:ext cx="693579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onnecteur en angle 7"/>
          <p:cNvCxnSpPr>
            <a:stCxn id="28" idx="1"/>
            <a:endCxn id="27" idx="3"/>
          </p:cNvCxnSpPr>
          <p:nvPr/>
        </p:nvCxnSpPr>
        <p:spPr bwMode="auto">
          <a:xfrm flipH="1">
            <a:off x="4393569" y="2384014"/>
            <a:ext cx="6740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onnecteur en angle 7"/>
          <p:cNvCxnSpPr>
            <a:endCxn id="29" idx="1"/>
          </p:cNvCxnSpPr>
          <p:nvPr/>
        </p:nvCxnSpPr>
        <p:spPr bwMode="auto">
          <a:xfrm>
            <a:off x="6876256" y="2378323"/>
            <a:ext cx="694446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ZoneTexte 35"/>
          <p:cNvSpPr txBox="1"/>
          <p:nvPr/>
        </p:nvSpPr>
        <p:spPr>
          <a:xfrm>
            <a:off x="105213" y="1700808"/>
            <a:ext cx="4013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Observations &amp; </a:t>
            </a:r>
            <a:r>
              <a:rPr lang="fr-FR" dirty="0" smtClean="0"/>
              <a:t> </a:t>
            </a:r>
            <a:r>
              <a:rPr lang="fr-FR" dirty="0" err="1" smtClean="0"/>
              <a:t>Measurements</a:t>
            </a:r>
            <a:endParaRPr lang="fr-FR" dirty="0"/>
          </a:p>
          <a:p>
            <a:endParaRPr lang="fr-FR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4067944" y="4081427"/>
            <a:ext cx="1947258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City GML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4443952" y="4545957"/>
            <a:ext cx="2185836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LandInfra</a:t>
            </a:r>
            <a:r>
              <a:rPr lang="fr-FR" sz="1600" dirty="0" smtClean="0"/>
              <a:t> / </a:t>
            </a:r>
            <a:r>
              <a:rPr lang="fr-FR" sz="1600" dirty="0" err="1" smtClean="0"/>
              <a:t>InfraGML</a:t>
            </a:r>
            <a:endParaRPr lang="fr-FR" sz="1600" dirty="0" smtClean="0"/>
          </a:p>
        </p:txBody>
      </p:sp>
      <p:sp>
        <p:nvSpPr>
          <p:cNvPr id="47" name="Rectangle à coins arrondis 46"/>
          <p:cNvSpPr/>
          <p:nvPr/>
        </p:nvSpPr>
        <p:spPr>
          <a:xfrm>
            <a:off x="5152363" y="5068186"/>
            <a:ext cx="2185836" cy="5930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 smtClean="0"/>
              <a:t>bSI</a:t>
            </a:r>
            <a:endParaRPr lang="fr-FR" sz="1600" dirty="0" smtClean="0"/>
          </a:p>
        </p:txBody>
      </p:sp>
      <p:sp>
        <p:nvSpPr>
          <p:cNvPr id="48" name="ZoneTexte 47"/>
          <p:cNvSpPr txBox="1"/>
          <p:nvPr/>
        </p:nvSpPr>
        <p:spPr>
          <a:xfrm>
            <a:off x="408721" y="4913300"/>
            <a:ext cx="82809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cap="all" dirty="0">
                <a:solidFill>
                  <a:srgbClr val="E87B1C"/>
                </a:solidFill>
                <a:latin typeface="Arial" pitchFamily="34" charset="0"/>
              </a:rPr>
              <a:t>Let’s reach out to </a:t>
            </a:r>
          </a:p>
          <a:p>
            <a:pPr>
              <a:spcAft>
                <a:spcPts val="600"/>
              </a:spcAft>
            </a:pPr>
            <a:r>
              <a:rPr lang="en-US" sz="2000" b="1" cap="all" dirty="0">
                <a:solidFill>
                  <a:srgbClr val="E87B1C"/>
                </a:solidFill>
                <a:latin typeface="Arial" pitchFamily="34" charset="0"/>
              </a:rPr>
              <a:t>city and infra </a:t>
            </a:r>
            <a:r>
              <a:rPr lang="en-US" sz="2000" b="1" cap="all" dirty="0" smtClean="0">
                <a:solidFill>
                  <a:srgbClr val="E87B1C"/>
                </a:solidFill>
                <a:latin typeface="Arial" pitchFamily="34" charset="0"/>
              </a:rPr>
              <a:t>standards</a:t>
            </a:r>
            <a:endParaRPr lang="fr-FR" sz="2000" b="1" cap="all" dirty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Windows\Web\Wallpaper\BRGM\fond_ecran_2013_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8" y="404664"/>
            <a:ext cx="9087410" cy="5679631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733" y="171210"/>
            <a:ext cx="2904704" cy="6924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Thank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you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  <a:hlinkClick r:id="rId3"/>
              </a:rPr>
              <a:t>S.Grellet@brgm.fr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14637" y="5160965"/>
            <a:ext cx="5177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Additionnal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credits</a:t>
            </a:r>
            <a:endParaRPr lang="fr-FR" dirty="0" smtClean="0">
              <a:solidFill>
                <a:schemeClr val="bg1"/>
              </a:solidFill>
            </a:endParaRPr>
          </a:p>
          <a:p>
            <a:r>
              <a:rPr lang="fr-FR" dirty="0" smtClean="0">
                <a:solidFill>
                  <a:schemeClr val="bg1"/>
                </a:solidFill>
              </a:rPr>
              <a:t>GeoSciML, GWML2, </a:t>
            </a:r>
            <a:r>
              <a:rPr lang="fr-FR" dirty="0" err="1" smtClean="0">
                <a:solidFill>
                  <a:schemeClr val="bg1"/>
                </a:solidFill>
              </a:rPr>
              <a:t>HY_Features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>
                <a:solidFill>
                  <a:schemeClr val="bg1"/>
                </a:solidFill>
              </a:rPr>
              <a:t>ERML</a:t>
            </a:r>
            <a:r>
              <a:rPr lang="fr-FR" dirty="0" smtClean="0">
                <a:solidFill>
                  <a:schemeClr val="bg1"/>
                </a:solidFill>
              </a:rPr>
              <a:t> teams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S.JD.Cox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- 2013 </a:t>
            </a:r>
            <a:r>
              <a:rPr lang="fr-FR" dirty="0" err="1">
                <a:solidFill>
                  <a:schemeClr val="bg1"/>
                </a:solidFill>
              </a:rPr>
              <a:t>Leptoukh</a:t>
            </a:r>
            <a:r>
              <a:rPr lang="fr-FR" dirty="0">
                <a:solidFill>
                  <a:schemeClr val="bg1"/>
                </a:solidFill>
              </a:rPr>
              <a:t> Lecture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 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GeoSciml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Logical model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of geological features commonly </a:t>
            </a:r>
            <a:endParaRPr lang="en-US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described and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portrayed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in geological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maps, </a:t>
            </a:r>
            <a:endParaRPr lang="en-US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cross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sections,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geological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reports and databases.</a:t>
            </a: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Age 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: V 4.1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Key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features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Covers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the domain of geology (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earth materials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geological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units and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stratigraphy, geological time, geological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structures, geomorphology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geochemistry)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and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sampling features common to the practice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of geoscience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such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as boreholes and geological specimens.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Weight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Full and ‘Lite’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versions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Children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/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Family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Reused by many geological surveys and countries, continent wide spatial data/research infrastructures (INSPIRE, EPOS,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AuScope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…)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Wishes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Currently moving to the semantic web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4624"/>
            <a:ext cx="3791743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3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 </a:t>
            </a:r>
            <a:r>
              <a:rPr lang="fr-FR" sz="2000" b="1" cap="all" dirty="0" err="1" smtClean="0">
                <a:solidFill>
                  <a:srgbClr val="E87B1C"/>
                </a:solidFill>
                <a:latin typeface="Arial" pitchFamily="34" charset="0"/>
              </a:rPr>
              <a:t>GeoSciml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Contact</a:t>
            </a: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>
                <a:latin typeface="Arial" pitchFamily="34" charset="0"/>
                <a:hlinkClick r:id="rId2"/>
              </a:rPr>
              <a:t>https://www.opengeospatial.org/standards/geosciml</a:t>
            </a:r>
            <a:endParaRPr lang="fr-FR" sz="1400" dirty="0"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Other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pictures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latin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056744"/>
            <a:ext cx="4835369" cy="389276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18" y="2924944"/>
            <a:ext cx="3471702" cy="12097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74794"/>
            <a:ext cx="2366734" cy="179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4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74846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 GroundwATERML2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A </a:t>
            </a:r>
            <a:r>
              <a:rPr lang="fr-FR" sz="1600" b="1" dirty="0" err="1" smtClean="0">
                <a:solidFill>
                  <a:srgbClr val="878787"/>
                </a:solidFill>
                <a:latin typeface="Arial" pitchFamily="34" charset="0"/>
              </a:rPr>
              <a:t>conceptual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 and </a:t>
            </a:r>
            <a:r>
              <a:rPr lang="fr-FR" sz="1600" b="1" dirty="0" err="1" smtClean="0">
                <a:solidFill>
                  <a:srgbClr val="878787"/>
                </a:solidFill>
                <a:latin typeface="Arial" pitchFamily="34" charset="0"/>
              </a:rPr>
              <a:t>logical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 model for </a:t>
            </a: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fr-FR" sz="1600" b="1" dirty="0" err="1" smtClean="0">
                <a:solidFill>
                  <a:srgbClr val="878787"/>
                </a:solidFill>
                <a:latin typeface="Arial" pitchFamily="34" charset="0"/>
              </a:rPr>
              <a:t>groundwater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 </a:t>
            </a:r>
            <a:r>
              <a:rPr lang="fr-FR" sz="1600" b="1" dirty="0" err="1" smtClean="0">
                <a:solidFill>
                  <a:srgbClr val="878787"/>
                </a:solidFill>
                <a:latin typeface="Arial" pitchFamily="34" charset="0"/>
              </a:rPr>
              <a:t>resources</a:t>
            </a:r>
            <a:r>
              <a:rPr lang="fr-FR" sz="1600" b="1" dirty="0" smtClean="0">
                <a:solidFill>
                  <a:srgbClr val="878787"/>
                </a:solidFill>
                <a:latin typeface="Arial" pitchFamily="34" charset="0"/>
              </a:rPr>
              <a:t> management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Age : V 2.2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Key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features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Core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groundwater elements such as aquifers, their pores, and fluid bodies,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Wells and construction component, springs, and monitoring sites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Observations: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constituents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(bio,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chemical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materials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constituent), g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roundwater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flow within/between containers,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AquiferTest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/ pump test</a:t>
            </a:r>
            <a:endParaRPr lang="fr-FR" sz="1400" dirty="0" smtClean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Weight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Full and draft ‘Lite’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versions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Children</a:t>
            </a: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 / </a:t>
            </a: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Family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Reused by many geological surveys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Wishes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Currently moving to the semantic web</a:t>
            </a: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35" y="4584"/>
            <a:ext cx="3380601" cy="257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1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 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GroundwATERML2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dirty="0" smtClean="0"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Contact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  <a:hlinkClick r:id="rId2"/>
              </a:rPr>
              <a:t>https://www.opengeospatial.org/standards/gwml2</a:t>
            </a: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Other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pictures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latin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68960"/>
            <a:ext cx="3917429" cy="217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9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: 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surface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Hydrology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Features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 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(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HY_Features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) 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A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conceptual model describing hydrology features and their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relationships independent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of their </a:t>
            </a: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geometric representation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and scale.</a:t>
            </a:r>
            <a:endParaRPr lang="fr-FR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Age : V 1.0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Key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features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Hydrology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specific feature types, e.g. catchments, drainage networks, rivers, lakes and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waterbodies, hydrometric features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Focus is on surface water features and the networks they form.</a:t>
            </a: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Weight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Full version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Children</a:t>
            </a: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 / </a:t>
            </a: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Family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USGS,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NrCAN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BRGM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AU Hydrological Geo Fabric 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Wishes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Currently moving to the semantic web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116632"/>
            <a:ext cx="1133858" cy="17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9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: </a:t>
            </a: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surface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Hydrology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Features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 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(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HY_Features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) 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</a:pP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Contact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>
                <a:solidFill>
                  <a:srgbClr val="E87B1C"/>
                </a:solidFill>
                <a:latin typeface="Arial" pitchFamily="34" charset="0"/>
                <a:hlinkClick r:id="rId2"/>
              </a:rPr>
              <a:t>http://docs.opengeospatial.org/is/14-111r6/14-111r6.html</a:t>
            </a:r>
            <a:endParaRPr lang="fr-FR" sz="1400" dirty="0" smtClean="0">
              <a:solidFill>
                <a:srgbClr val="E87B1C"/>
              </a:solidFill>
              <a:latin typeface="Arial" pitchFamily="34" charset="0"/>
              <a:hlinkClick r:id="rId2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  <a:hlinkClick r:id="rId2"/>
              </a:rPr>
              <a:t>http://opengeospatial.github.io/HY_Features/HY_Features_primer/HY_Features_Primer.html#/</a:t>
            </a: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Other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pictures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" y="3322097"/>
            <a:ext cx="4337374" cy="353590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0" b="7444"/>
          <a:stretch/>
        </p:blipFill>
        <p:spPr>
          <a:xfrm>
            <a:off x="4551291" y="4121480"/>
            <a:ext cx="4649871" cy="280411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4530601" y="3776416"/>
            <a:ext cx="379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Global </a:t>
            </a:r>
            <a:r>
              <a:rPr lang="fr-FR" dirty="0" err="1"/>
              <a:t>Runoff</a:t>
            </a:r>
            <a:r>
              <a:rPr lang="fr-FR" dirty="0"/>
              <a:t> Data Centre (GRDC)</a:t>
            </a:r>
          </a:p>
        </p:txBody>
      </p:sp>
    </p:spTree>
    <p:extLst>
      <p:ext uri="{BB962C8B-B14F-4D97-AF65-F5344CB8AC3E}">
        <p14:creationId xmlns:p14="http://schemas.microsoft.com/office/powerpoint/2010/main" val="26597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: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EarthResourceML</a:t>
            </a:r>
            <a:r>
              <a:rPr lang="fr-FR" sz="2000" b="1" cap="all" dirty="0">
                <a:solidFill>
                  <a:srgbClr val="E87B1C"/>
                </a:solidFill>
                <a:latin typeface="Arial" pitchFamily="34" charset="0"/>
              </a:rPr>
              <a:t> 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Logical model for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the exchange of digital information for </a:t>
            </a:r>
            <a:endParaRPr lang="en-US" sz="1600" b="1" dirty="0" smtClean="0">
              <a:solidFill>
                <a:srgbClr val="878787"/>
              </a:solidFill>
              <a:latin typeface="Arial" pitchFamily="34" charset="0"/>
            </a:endParaRPr>
          </a:p>
          <a:p>
            <a:pPr>
              <a:spcAft>
                <a:spcPts val="1200"/>
              </a:spcAft>
              <a:buClr>
                <a:srgbClr val="C8641A"/>
              </a:buClr>
              <a:buSzPct val="105000"/>
            </a:pPr>
            <a:r>
              <a:rPr lang="en-US" sz="1600" b="1" dirty="0" smtClean="0">
                <a:solidFill>
                  <a:srgbClr val="878787"/>
                </a:solidFill>
                <a:latin typeface="Arial" pitchFamily="34" charset="0"/>
              </a:rPr>
              <a:t>mineral </a:t>
            </a:r>
            <a:r>
              <a:rPr lang="en-US" sz="1600" b="1" dirty="0">
                <a:solidFill>
                  <a:srgbClr val="878787"/>
                </a:solidFill>
                <a:latin typeface="Arial" pitchFamily="34" charset="0"/>
              </a:rPr>
              <a:t>occurrences, mines and mining activity.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Age : V 2.0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Key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features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Geological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features of mineral occurrences, their commodities, mineral resources and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reserves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Mines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and mining activities, and the production of concentrates, refined products, and waste materials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Weight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Full and ‘Lite’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versions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Children</a:t>
            </a: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 / </a:t>
            </a:r>
            <a:r>
              <a:rPr lang="fr-FR" sz="1400" b="1" dirty="0" err="1">
                <a:solidFill>
                  <a:srgbClr val="E87B1C"/>
                </a:solidFill>
                <a:latin typeface="Arial" pitchFamily="34" charset="0"/>
              </a:rPr>
              <a:t>Family</a:t>
            </a:r>
            <a:endParaRPr lang="fr-FR" sz="1400" b="1" dirty="0">
              <a:solidFill>
                <a:srgbClr val="E87B1C"/>
              </a:solidFill>
              <a:latin typeface="Arial" pitchFamily="34" charset="0"/>
            </a:endParaRP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Reused by many geological surveys and countries, continent wide spatial data/research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projects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(INSPIRE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, Minerals4EU, EPOS, </a:t>
            </a:r>
            <a:r>
              <a:rPr lang="en-US" sz="1400" dirty="0" err="1">
                <a:latin typeface="Arial" pitchFamily="34" charset="0"/>
                <a:cs typeface="Arial" pitchFamily="34" charset="0"/>
              </a:rPr>
              <a:t>AuScope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…)</a:t>
            </a: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endParaRPr lang="en-US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E87B1C"/>
              </a:buClr>
              <a:buSzPct val="105000"/>
            </a:pPr>
            <a:r>
              <a:rPr lang="en-US" sz="1400" b="1" dirty="0" smtClean="0">
                <a:solidFill>
                  <a:srgbClr val="E87B1C"/>
                </a:solidFill>
                <a:latin typeface="Arial" pitchFamily="34" charset="0"/>
              </a:rPr>
              <a:t>Wishes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Currently moving to the waste (urban mine, secondary raw materials)</a:t>
            </a:r>
          </a:p>
          <a:p>
            <a:pPr marL="252000" indent="-252000">
              <a:spcAft>
                <a:spcPts val="600"/>
              </a:spcAft>
              <a:buClr>
                <a:srgbClr val="E87B1C"/>
              </a:buClr>
              <a:buSzPct val="105000"/>
              <a:buFont typeface="Wingdings" pitchFamily="2" charset="2"/>
              <a:buChar char="l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75" y="25477"/>
            <a:ext cx="2729022" cy="18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1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/>
          <p:cNvSpPr txBox="1"/>
          <p:nvPr/>
        </p:nvSpPr>
        <p:spPr>
          <a:xfrm>
            <a:off x="395536" y="661557"/>
            <a:ext cx="828092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fr-FR" sz="2000" b="1" cap="all" dirty="0" smtClean="0">
                <a:solidFill>
                  <a:srgbClr val="E87B1C"/>
                </a:solidFill>
                <a:latin typeface="Arial" pitchFamily="34" charset="0"/>
              </a:rPr>
              <a:t>Name : </a:t>
            </a:r>
            <a:r>
              <a:rPr lang="fr-FR" sz="2000" b="1" cap="all" dirty="0" err="1">
                <a:solidFill>
                  <a:srgbClr val="E87B1C"/>
                </a:solidFill>
                <a:latin typeface="Arial" pitchFamily="34" charset="0"/>
              </a:rPr>
              <a:t>EarthResourceML</a:t>
            </a:r>
            <a:endParaRPr lang="fr-FR" sz="2000" b="1" cap="all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dirty="0" smtClean="0"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>
                <a:solidFill>
                  <a:srgbClr val="E87B1C"/>
                </a:solidFill>
                <a:latin typeface="Arial" pitchFamily="34" charset="0"/>
              </a:rPr>
              <a:t>Contact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dirty="0">
                <a:solidFill>
                  <a:srgbClr val="E87B1C"/>
                </a:solidFill>
                <a:latin typeface="Arial" pitchFamily="34" charset="0"/>
                <a:hlinkClick r:id="rId3"/>
              </a:rPr>
              <a:t>http://www.earthresourceml.org</a:t>
            </a: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  <a:hlinkClick r:id="rId3"/>
              </a:rPr>
              <a:t>/</a:t>
            </a:r>
            <a:r>
              <a:rPr lang="fr-FR" sz="1400" dirty="0" smtClean="0">
                <a:solidFill>
                  <a:srgbClr val="E87B1C"/>
                </a:solidFill>
                <a:latin typeface="Arial" pitchFamily="34" charset="0"/>
              </a:rPr>
              <a:t> 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Comments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Is not OGC but IUGS/CGI (where GeoSciML incubated), is connected to GeoSciML and driven by the ‘same’ experts.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C8641A"/>
              </a:buClr>
              <a:buSzPct val="105000"/>
            </a:pP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Other</a:t>
            </a:r>
            <a:r>
              <a:rPr lang="fr-FR" sz="1400" b="1" dirty="0" smtClean="0">
                <a:solidFill>
                  <a:srgbClr val="E87B1C"/>
                </a:solidFill>
                <a:latin typeface="Arial" pitchFamily="34" charset="0"/>
              </a:rPr>
              <a:t> </a:t>
            </a:r>
            <a:r>
              <a:rPr lang="fr-FR" sz="1400" b="1" dirty="0" err="1" smtClean="0">
                <a:solidFill>
                  <a:srgbClr val="E87B1C"/>
                </a:solidFill>
                <a:latin typeface="Arial" pitchFamily="34" charset="0"/>
              </a:rPr>
              <a:t>pictures</a:t>
            </a:r>
            <a:endParaRPr lang="fr-FR" sz="1400" b="1" dirty="0" smtClean="0">
              <a:solidFill>
                <a:srgbClr val="E87B1C"/>
              </a:solidFill>
              <a:latin typeface="Arial" pitchFamily="34" charset="0"/>
            </a:endParaRPr>
          </a:p>
          <a:p>
            <a:pPr>
              <a:spcAft>
                <a:spcPts val="600"/>
              </a:spcAft>
              <a:buClr>
                <a:srgbClr val="C8641A"/>
              </a:buClr>
              <a:buSzPct val="105000"/>
            </a:pPr>
            <a:endParaRPr lang="fr-FR" sz="1400" b="1" dirty="0" smtClean="0">
              <a:latin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 marL="504000" lvl="2" indent="-252000">
              <a:spcAft>
                <a:spcPts val="600"/>
              </a:spcAft>
              <a:buClr>
                <a:srgbClr val="E87B1C"/>
              </a:buClr>
              <a:buSzPct val="105000"/>
              <a:buFont typeface="Courier New" pitchFamily="49" charset="0"/>
              <a:buChar char="o"/>
            </a:pP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55128" y="6515819"/>
            <a:ext cx="3768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BRGM</a:t>
            </a:r>
            <a:r>
              <a:rPr lang="fr-FR" sz="900" b="1" dirty="0" smtClean="0">
                <a:solidFill>
                  <a:srgbClr val="005A74"/>
                </a:solidFill>
              </a:rPr>
              <a:t> </a:t>
            </a:r>
            <a:r>
              <a:rPr lang="fr-FR" sz="900" dirty="0" smtClean="0">
                <a:solidFill>
                  <a:srgbClr val="005A74"/>
                </a:solidFill>
              </a:rPr>
              <a:t>THE </a:t>
            </a:r>
            <a:r>
              <a:rPr lang="en-GB" sz="900" dirty="0" smtClean="0">
                <a:solidFill>
                  <a:srgbClr val="005A74"/>
                </a:solidFill>
              </a:rPr>
              <a:t>FRENCH </a:t>
            </a:r>
            <a:r>
              <a:rPr lang="en-GB" sz="900" dirty="0">
                <a:solidFill>
                  <a:srgbClr val="005A74"/>
                </a:solidFill>
              </a:rPr>
              <a:t>GEOLOGICAL </a:t>
            </a:r>
            <a:r>
              <a:rPr lang="en-GB" sz="900" dirty="0" smtClean="0">
                <a:solidFill>
                  <a:srgbClr val="005A74"/>
                </a:solidFill>
              </a:rPr>
              <a:t>SURVEY</a:t>
            </a:r>
            <a:r>
              <a:rPr lang="fr-FR" sz="900" dirty="0">
                <a:solidFill>
                  <a:srgbClr val="005A74"/>
                </a:solidFill>
              </a:rPr>
              <a:t> </a:t>
            </a:r>
            <a:r>
              <a:rPr lang="fr-FR" sz="900" b="1" dirty="0" smtClean="0">
                <a:solidFill>
                  <a:srgbClr val="005A74"/>
                </a:solidFill>
                <a:latin typeface="Arial" pitchFamily="34" charset="0"/>
              </a:rPr>
              <a:t>WWW.BRGM.EU</a:t>
            </a:r>
            <a:endParaRPr lang="fr-FR" sz="900" b="1" dirty="0">
              <a:solidFill>
                <a:srgbClr val="005A74"/>
              </a:solidFill>
              <a:latin typeface="Arial" pitchFamily="34" charset="0"/>
            </a:endParaRPr>
          </a:p>
        </p:txBody>
      </p:sp>
      <p:pic>
        <p:nvPicPr>
          <p:cNvPr id="6" name="15d12d2b-226c-42aa-8259-6594e4aac64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0352" y="6317749"/>
            <a:ext cx="1199338" cy="47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AUSGIN por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20" y="3429000"/>
            <a:ext cx="5924280" cy="284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GD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188525"/>
            <a:ext cx="3635896" cy="2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922FBD8491854CB10CFE5DD11E201B" ma:contentTypeVersion="0" ma:contentTypeDescription="Crée un document." ma:contentTypeScope="" ma:versionID="61216afb7da1b279a2316098f2582ed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ab5d8becdbb399d1898b770c66776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 ma:readOnly="true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B5385B-4E00-4B13-B093-380C207731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C4B932B-A93D-468F-88AE-F5908E6CD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5E2F60A-1141-4F7B-AD18-77D216E8B00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11075</TotalTime>
  <Words>541</Words>
  <Application>Microsoft Office PowerPoint</Application>
  <PresentationFormat>Affichage à l'écran (4:3)</PresentationFormat>
  <Paragraphs>176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Courier New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PPT - Version anglaise</dc:title>
  <dc:creator>Laurent</dc:creator>
  <cp:lastModifiedBy>Grellet Sylvain</cp:lastModifiedBy>
  <cp:revision>396</cp:revision>
  <dcterms:created xsi:type="dcterms:W3CDTF">2014-02-12T09:48:16Z</dcterms:created>
  <dcterms:modified xsi:type="dcterms:W3CDTF">2019-01-22T12:10:30Z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0x010100C8922FBD8491854CB10CFE5DD11E201B</vt:lpwstr>
  </property>
</Properties>
</file>